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77" r:id="rId13"/>
    <p:sldId id="266" r:id="rId14"/>
    <p:sldId id="269" r:id="rId15"/>
    <p:sldId id="270" r:id="rId16"/>
    <p:sldId id="272" r:id="rId17"/>
    <p:sldId id="273" r:id="rId18"/>
    <p:sldId id="274" r:id="rId19"/>
    <p:sldId id="271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5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C180A-DAE3-46D8-A1CB-876A5C0F80D3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8FC55-1185-4374-98B8-AE967506AD7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C180A-DAE3-46D8-A1CB-876A5C0F80D3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8FC55-1185-4374-98B8-AE967506AD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C180A-DAE3-46D8-A1CB-876A5C0F80D3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8FC55-1185-4374-98B8-AE967506AD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C180A-DAE3-46D8-A1CB-876A5C0F80D3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8FC55-1185-4374-98B8-AE967506AD7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C180A-DAE3-46D8-A1CB-876A5C0F80D3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8FC55-1185-4374-98B8-AE967506AD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C180A-DAE3-46D8-A1CB-876A5C0F80D3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8FC55-1185-4374-98B8-AE967506AD7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C180A-DAE3-46D8-A1CB-876A5C0F80D3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8FC55-1185-4374-98B8-AE967506AD7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C180A-DAE3-46D8-A1CB-876A5C0F80D3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8FC55-1185-4374-98B8-AE967506AD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C180A-DAE3-46D8-A1CB-876A5C0F80D3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8FC55-1185-4374-98B8-AE967506AD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C180A-DAE3-46D8-A1CB-876A5C0F80D3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8FC55-1185-4374-98B8-AE967506AD7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C180A-DAE3-46D8-A1CB-876A5C0F80D3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8FC55-1185-4374-98B8-AE967506AD7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E1C180A-DAE3-46D8-A1CB-876A5C0F80D3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6D8FC55-1185-4374-98B8-AE967506AD7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" indent="0" algn="ctr">
              <a:buNone/>
            </a:pPr>
            <a:r>
              <a:rPr lang="ru-RU" b="1" i="1" dirty="0">
                <a:solidFill>
                  <a:srgbClr val="FF0000"/>
                </a:solidFill>
              </a:rPr>
              <a:t>«Организация развивающей предметно-пространственной среды в </a:t>
            </a:r>
            <a:r>
              <a:rPr lang="ru-RU" b="1" i="1" dirty="0" smtClean="0">
                <a:solidFill>
                  <a:srgbClr val="FF0000"/>
                </a:solidFill>
              </a:rPr>
              <a:t>ДОО </a:t>
            </a:r>
            <a:r>
              <a:rPr lang="ru-RU" b="1" i="1" dirty="0">
                <a:solidFill>
                  <a:srgbClr val="FF0000"/>
                </a:solidFill>
              </a:rPr>
              <a:t>по экологическому </a:t>
            </a:r>
            <a:r>
              <a:rPr lang="ru-RU" b="1" i="1" dirty="0" smtClean="0">
                <a:solidFill>
                  <a:srgbClr val="FF0000"/>
                </a:solidFill>
              </a:rPr>
              <a:t>воспитанию»</a:t>
            </a:r>
            <a:endParaRPr lang="ru-RU" dirty="0">
              <a:solidFill>
                <a:srgbClr val="FF0000"/>
              </a:solidFill>
            </a:endParaRPr>
          </a:p>
          <a:p>
            <a:pPr marL="45720" indent="0">
              <a:buNone/>
            </a:pPr>
            <a:endParaRPr lang="ru-RU" dirty="0" smtClean="0"/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1027" name="Picture 3" descr="C:\Users\Светлана\Desktop\IMG_20210113_0952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44824"/>
            <a:ext cx="6840760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5" y="5877272"/>
            <a:ext cx="7478216" cy="980728"/>
          </a:xfrm>
        </p:spPr>
        <p:txBody>
          <a:bodyPr/>
          <a:lstStyle/>
          <a:p>
            <a:pPr marL="0" indent="0" algn="l">
              <a:buNone/>
            </a:pPr>
            <a:r>
              <a:rPr lang="ru-RU" sz="2000" dirty="0" smtClean="0">
                <a:solidFill>
                  <a:srgbClr val="FF0000"/>
                </a:solidFill>
              </a:rPr>
              <a:t>Старший воспитатель МБДОУ  детский сад «Родничок»</a:t>
            </a:r>
            <a:r>
              <a:rPr lang="ru-RU" sz="2000" dirty="0">
                <a:solidFill>
                  <a:srgbClr val="FF0000"/>
                </a:solidFill>
              </a:rPr>
              <a:t/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</a:rPr>
              <a:t>                                         Иванова Ольга Викторовна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71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2225184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731520"/>
            <a:ext cx="8568952" cy="449768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i="1" dirty="0" smtClean="0">
                <a:solidFill>
                  <a:srgbClr val="FF0000"/>
                </a:solidFill>
              </a:rPr>
              <a:t>Таким </a:t>
            </a:r>
            <a:r>
              <a:rPr lang="ru-RU" i="1" dirty="0">
                <a:solidFill>
                  <a:srgbClr val="FF0000"/>
                </a:solidFill>
              </a:rPr>
              <a:t>образом, уголок природы в детском саду нужен не только как оформление детского сада, но и является необходимой составляющей педагогического процесса в дошкольном учреждении. 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89378"/>
            <a:ext cx="4330033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852936"/>
            <a:ext cx="4032448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506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smtClean="0"/>
              <a:t>Работа педагога с детьми в уголке природы помогает детям познать новое, увидеть красоту окружающего мира, понять связь всего живого на нашей огромной планете. Эти знания приводят детей к пониманию необходимости беречь всё, что нас окружает, природу, ресурсы, воду и воздух. </a:t>
            </a:r>
          </a:p>
          <a:p>
            <a:r>
              <a:rPr lang="ru-RU" dirty="0" smtClean="0"/>
              <a:t>Это и есть  экологическое воспитание дошкольника.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933056"/>
            <a:ext cx="4392488" cy="253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031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6237312"/>
            <a:ext cx="6512511" cy="432048"/>
          </a:xfrm>
        </p:spPr>
        <p:txBody>
          <a:bodyPr/>
          <a:lstStyle/>
          <a:p>
            <a:pPr marL="0" indent="0" algn="l">
              <a:buNone/>
            </a:pP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731520"/>
            <a:ext cx="8496944" cy="5361776"/>
          </a:xfrm>
        </p:spPr>
        <p:txBody>
          <a:bodyPr>
            <a:noAutofit/>
          </a:bodyPr>
          <a:lstStyle/>
          <a:p>
            <a:pPr algn="ctr"/>
            <a:r>
              <a:rPr lang="ru-RU" sz="2000" i="1" dirty="0" smtClean="0">
                <a:solidFill>
                  <a:srgbClr val="FF0000"/>
                </a:solidFill>
              </a:rPr>
              <a:t>Одним из методов познания окружающего мира является опытно-экспериментальная деятельность.</a:t>
            </a:r>
          </a:p>
          <a:p>
            <a:pPr algn="ctr"/>
            <a:r>
              <a:rPr lang="ru-RU" sz="2000" i="1" dirty="0">
                <a:solidFill>
                  <a:srgbClr val="FF0000"/>
                </a:solidFill>
              </a:rPr>
              <a:t>Маленькие «почемучки» ежедневно задают огромное количество вопросов. Им интересно абсолютно все: почему идет дождик, почему дует ветер, почему светит </a:t>
            </a:r>
            <a:r>
              <a:rPr lang="ru-RU" sz="2000" i="1" dirty="0" smtClean="0">
                <a:solidFill>
                  <a:srgbClr val="FF0000"/>
                </a:solidFill>
              </a:rPr>
              <a:t>солнце, как растут растения, зачем нам воздух… </a:t>
            </a:r>
            <a:r>
              <a:rPr lang="ru-RU" sz="2000" i="1" dirty="0">
                <a:solidFill>
                  <a:srgbClr val="FF0000"/>
                </a:solidFill>
              </a:rPr>
              <a:t>В доступной форме объяснить маленькому ребенку суть природных явлений и закономерностей, рассказать о причинах и следствиях происходящего - задача не из простых. Конечно, можно постараться рассказать или показать, а можно провести эксперимент. Именно этим и занимаются малыши в детских садах в, так называемом уголке экспериментирования. </a:t>
            </a:r>
            <a:endParaRPr lang="ru-RU" sz="2000" i="1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i="1" dirty="0" smtClean="0">
                <a:solidFill>
                  <a:srgbClr val="FF0000"/>
                </a:solidFill>
              </a:rPr>
              <a:t>Если в группе недостаточно места для организации отдельного уголка опытно-экспериментальной деятельности, то материал для проведения данной работы можно расположить в уголке природы.</a:t>
            </a:r>
            <a:endParaRPr lang="ru-RU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47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sz="1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56157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3200" b="1" i="1" dirty="0" smtClean="0">
                <a:solidFill>
                  <a:srgbClr val="FF0000"/>
                </a:solidFill>
              </a:rPr>
              <a:t>Экологическое воспитание. </a:t>
            </a:r>
          </a:p>
          <a:p>
            <a:pPr marL="45720" indent="0" algn="ctr">
              <a:buNone/>
            </a:pPr>
            <a:r>
              <a:rPr lang="ru-RU" sz="3200" b="1" i="1" dirty="0">
                <a:solidFill>
                  <a:srgbClr val="FF0000"/>
                </a:solidFill>
              </a:rPr>
              <a:t>И</a:t>
            </a:r>
            <a:r>
              <a:rPr lang="ru-RU" sz="3200" b="1" i="1" dirty="0" smtClean="0">
                <a:solidFill>
                  <a:srgbClr val="FF0000"/>
                </a:solidFill>
              </a:rPr>
              <a:t>з опыта работы кружка</a:t>
            </a:r>
          </a:p>
          <a:p>
            <a:pPr marL="45720" indent="0" algn="ctr">
              <a:buNone/>
            </a:pPr>
            <a:r>
              <a:rPr lang="ru-RU" sz="3200" b="1" i="1" dirty="0">
                <a:solidFill>
                  <a:srgbClr val="FF0000"/>
                </a:solidFill>
              </a:rPr>
              <a:t>п</a:t>
            </a:r>
            <a:r>
              <a:rPr lang="ru-RU" sz="3200" b="1" i="1" dirty="0" smtClean="0">
                <a:solidFill>
                  <a:srgbClr val="FF0000"/>
                </a:solidFill>
              </a:rPr>
              <a:t>ознавательно-экспериментальной деятельности</a:t>
            </a:r>
          </a:p>
          <a:p>
            <a:pPr marL="45720" indent="0" algn="ctr">
              <a:buNone/>
            </a:pPr>
            <a:r>
              <a:rPr lang="ru-RU" sz="3200" b="1" i="1" dirty="0" smtClean="0">
                <a:solidFill>
                  <a:srgbClr val="FF0000"/>
                </a:solidFill>
              </a:rPr>
              <a:t>«ЛЮБОЗНАЙКИ»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4221088"/>
            <a:ext cx="7143750" cy="26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554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smtClean="0"/>
              <a:t>Воздух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3760713" cy="3128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16832"/>
            <a:ext cx="4281066" cy="3128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850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Ласточка\Desktop\Кружок\SAM_5780.JPG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5214378" cy="3475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84984"/>
            <a:ext cx="4929138" cy="345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689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smtClean="0"/>
              <a:t>Почва</a:t>
            </a:r>
          </a:p>
          <a:p>
            <a:endParaRPr lang="ru-RU" dirty="0"/>
          </a:p>
        </p:txBody>
      </p:sp>
      <p:pic>
        <p:nvPicPr>
          <p:cNvPr id="11266" name="Picture 2" descr="C:\Users\Ласточка\Desktop\Кружок\SAM_58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71296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91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smtClean="0"/>
              <a:t>Вода</a:t>
            </a:r>
          </a:p>
          <a:p>
            <a:endParaRPr lang="ru-RU" dirty="0"/>
          </a:p>
        </p:txBody>
      </p:sp>
      <p:pic>
        <p:nvPicPr>
          <p:cNvPr id="12290" name="Picture 2" descr="C:\Users\Ласточка\Desktop\Кружок\SAM_56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435597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Ласточка\Desktop\Кружок\SAM_56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96752"/>
            <a:ext cx="435597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88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F:\Новая папка\IMG_20201116_153255.jpg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631223" cy="3475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36712"/>
            <a:ext cx="4211960" cy="554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12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935" y="-27384"/>
            <a:ext cx="5330015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791" y="0"/>
            <a:ext cx="4024209" cy="3424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C:\Users\Ласточка\Desktop\Кружок\SAM_58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935" y="3212976"/>
            <a:ext cx="5330015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791" y="3424611"/>
            <a:ext cx="4024209" cy="3433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97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373216"/>
            <a:ext cx="6512511" cy="1296144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>
                <a:solidFill>
                  <a:srgbClr val="FF0000"/>
                </a:solidFill>
                <a:effectLst/>
              </a:rPr>
              <a:t>В рамках деятельности дошкольного учреждения — это возможно путем создания разнообразных уголков природы в групповых помещениях. </a:t>
            </a:r>
            <a:r>
              <a:rPr lang="ru-RU" sz="2400" dirty="0">
                <a:solidFill>
                  <a:srgbClr val="FF0000"/>
                </a:solidFill>
                <a:effectLst/>
              </a:rPr>
              <a:t/>
            </a:r>
            <a:br>
              <a:rPr lang="ru-RU" sz="2400" dirty="0">
                <a:solidFill>
                  <a:srgbClr val="FF0000"/>
                </a:solidFill>
                <a:effectLst/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88640"/>
            <a:ext cx="8280920" cy="1656184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2000" dirty="0">
                <a:solidFill>
                  <a:srgbClr val="FF0000"/>
                </a:solidFill>
              </a:rPr>
              <a:t>Мир природы нельзя познать по картинке. Для того чтобы дошкольник научился понимать окружающий мир, осознавать, что является его частью, устанавливать связи между объектами природы, необходимо погрузить ребенка в соответствующую </a:t>
            </a:r>
            <a:r>
              <a:rPr lang="ru-RU" sz="2000" dirty="0" smtClean="0">
                <a:solidFill>
                  <a:srgbClr val="FF0000"/>
                </a:solidFill>
              </a:rPr>
              <a:t>атмосферу.</a:t>
            </a:r>
          </a:p>
          <a:p>
            <a:pPr marL="45720" indent="0" algn="ctr">
              <a:buNone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19904"/>
            <a:ext cx="7868472" cy="3425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202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555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445223"/>
            <a:ext cx="6512511" cy="6994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536177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000" i="1" dirty="0">
                <a:solidFill>
                  <a:srgbClr val="00B050"/>
                </a:solidFill>
              </a:rPr>
              <a:t>Требования при организации в ДОУ уголков природы: </a:t>
            </a:r>
          </a:p>
          <a:p>
            <a:r>
              <a:rPr lang="ru-RU" sz="1800" dirty="0">
                <a:solidFill>
                  <a:srgbClr val="FF0000"/>
                </a:solidFill>
              </a:rPr>
              <a:t>• </a:t>
            </a:r>
            <a:r>
              <a:rPr lang="ru-RU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природы должен быть ярким и красочным; </a:t>
            </a:r>
          </a:p>
          <a:p>
            <a:r>
              <a:rPr lang="ru-RU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стеллажи, полки обязательно закреплены;</a:t>
            </a:r>
          </a:p>
          <a:p>
            <a:r>
              <a:rPr lang="ru-RU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календарь природы в каждой возрастной группе;</a:t>
            </a:r>
          </a:p>
          <a:p>
            <a:r>
              <a:rPr lang="ru-RU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недопустимы ядовитые растения, они должны быть безопасны для детей;</a:t>
            </a:r>
          </a:p>
          <a:p>
            <a:r>
              <a:rPr lang="ru-RU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цветы располагаются на уровне глаз ребенка;</a:t>
            </a:r>
          </a:p>
          <a:p>
            <a:r>
              <a:rPr lang="ru-RU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оборудование для ухода за растениями (палочки для рыхления, губки, тряпочки) располагается в контейнерах с закрывающими крышками;</a:t>
            </a:r>
          </a:p>
          <a:p>
            <a:r>
              <a:rPr lang="ru-RU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природный материал должен размещается в контейнерах в достаточном количестве;</a:t>
            </a:r>
          </a:p>
          <a:p>
            <a:r>
              <a:rPr lang="ru-RU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оборудование для опытов, исследований должно быть безопасным. </a:t>
            </a:r>
          </a:p>
          <a:p>
            <a:pPr marL="45720" indent="0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55190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4641696"/>
          </a:xfrm>
        </p:spPr>
        <p:txBody>
          <a:bodyPr>
            <a:normAutofit/>
          </a:bodyPr>
          <a:lstStyle/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sz="1800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для изготовления поделок необходим природный и бросовый материал. </a:t>
            </a:r>
            <a:endParaRPr lang="ru-RU" sz="1800" i="1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sz="1800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для детей подготовительной группы будет интересна работа с лупой, микроскопом, весами.</a:t>
            </a:r>
            <a:endParaRPr lang="ru-RU" sz="1800" i="1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sz="1800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дидактические игры природного содержания</a:t>
            </a:r>
            <a:r>
              <a:rPr lang="ru-RU" sz="1800" i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ru-RU" sz="1800" i="1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0888"/>
            <a:ext cx="7992888" cy="4237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903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6237312"/>
            <a:ext cx="6512511" cy="36004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731520"/>
            <a:ext cx="8280920" cy="536177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800" i="1" dirty="0">
                <a:solidFill>
                  <a:srgbClr val="FF0000"/>
                </a:solidFill>
              </a:rPr>
              <a:t>Оформление </a:t>
            </a:r>
            <a:r>
              <a:rPr lang="ru-RU" sz="2800" b="1" i="1" dirty="0">
                <a:solidFill>
                  <a:srgbClr val="FF0000"/>
                </a:solidFill>
              </a:rPr>
              <a:t>уголка природы в групповой комнате требует</a:t>
            </a:r>
            <a:r>
              <a:rPr lang="ru-RU" sz="2800" i="1" dirty="0">
                <a:solidFill>
                  <a:srgbClr val="FF0000"/>
                </a:solidFill>
              </a:rPr>
              <a:t> от воспитателя знаний программы и методики ознакомления детей с </a:t>
            </a:r>
            <a:r>
              <a:rPr lang="ru-RU" sz="2800" b="1" i="1" dirty="0">
                <a:solidFill>
                  <a:srgbClr val="FF0000"/>
                </a:solidFill>
              </a:rPr>
              <a:t>природой</a:t>
            </a:r>
            <a:r>
              <a:rPr lang="ru-RU" sz="2800" i="1" dirty="0">
                <a:solidFill>
                  <a:srgbClr val="FF0000"/>
                </a:solidFill>
              </a:rPr>
              <a:t>, а также эстетического вкуса. Кроме того, он должен сам любить </a:t>
            </a:r>
            <a:r>
              <a:rPr lang="ru-RU" sz="2800" b="1" i="1" dirty="0">
                <a:solidFill>
                  <a:srgbClr val="FF0000"/>
                </a:solidFill>
              </a:rPr>
              <a:t>природу</a:t>
            </a:r>
            <a:r>
              <a:rPr lang="ru-RU" sz="2800" i="1" dirty="0">
                <a:solidFill>
                  <a:srgbClr val="FF0000"/>
                </a:solidFill>
              </a:rPr>
              <a:t>, бережно относиться к комнатным растениям. </a:t>
            </a:r>
            <a:endParaRPr lang="ru-RU" sz="2800" i="1" dirty="0" smtClean="0">
              <a:solidFill>
                <a:srgbClr val="FF0000"/>
              </a:solidFill>
            </a:endParaRPr>
          </a:p>
          <a:p>
            <a:pPr marL="45720" indent="0" algn="ctr">
              <a:buNone/>
            </a:pPr>
            <a:r>
              <a:rPr lang="ru-RU" sz="2800" i="1" dirty="0" smtClean="0">
                <a:solidFill>
                  <a:srgbClr val="FF0000"/>
                </a:solidFill>
              </a:rPr>
              <a:t>Но</a:t>
            </a:r>
            <a:r>
              <a:rPr lang="ru-RU" sz="2800" i="1" dirty="0">
                <a:solidFill>
                  <a:srgbClr val="FF0000"/>
                </a:solidFill>
              </a:rPr>
              <a:t>, не наличие </a:t>
            </a:r>
            <a:r>
              <a:rPr lang="ru-RU" sz="2800" b="1" i="1" dirty="0">
                <a:solidFill>
                  <a:srgbClr val="FF0000"/>
                </a:solidFill>
              </a:rPr>
              <a:t>уголка в группе</a:t>
            </a:r>
            <a:r>
              <a:rPr lang="ru-RU" sz="2800" i="1" dirty="0">
                <a:solidFill>
                  <a:srgbClr val="FF0000"/>
                </a:solidFill>
              </a:rPr>
              <a:t> сделает процесс ознакомления воспитанников с </a:t>
            </a:r>
            <a:r>
              <a:rPr lang="ru-RU" sz="2800" b="1" i="1" dirty="0">
                <a:solidFill>
                  <a:srgbClr val="FF0000"/>
                </a:solidFill>
              </a:rPr>
              <a:t>природой эффективным</a:t>
            </a:r>
            <a:r>
              <a:rPr lang="ru-RU" sz="2800" i="1" dirty="0">
                <a:solidFill>
                  <a:srgbClr val="FF0000"/>
                </a:solidFill>
              </a:rPr>
              <a:t>, а организация деятельности по его наполнению и использованию в ходе </a:t>
            </a:r>
            <a:r>
              <a:rPr lang="ru-RU" sz="2800" i="1" dirty="0" err="1">
                <a:solidFill>
                  <a:srgbClr val="FF0000"/>
                </a:solidFill>
              </a:rPr>
              <a:t>воспитательно</a:t>
            </a:r>
            <a:r>
              <a:rPr lang="ru-RU" sz="2800" i="1" dirty="0">
                <a:solidFill>
                  <a:srgbClr val="FF0000"/>
                </a:solidFill>
              </a:rPr>
              <a:t>- образовательной работы.</a:t>
            </a:r>
          </a:p>
        </p:txBody>
      </p:sp>
    </p:spTree>
    <p:extLst>
      <p:ext uri="{BB962C8B-B14F-4D97-AF65-F5344CB8AC3E}">
        <p14:creationId xmlns:p14="http://schemas.microsoft.com/office/powerpoint/2010/main" val="17154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3" y="2996952"/>
            <a:ext cx="7406208" cy="2518216"/>
          </a:xfrm>
        </p:spPr>
        <p:txBody>
          <a:bodyPr/>
          <a:lstStyle/>
          <a:p>
            <a:pPr marL="228600" lvl="0" indent="-182880" algn="l">
              <a:spcBef>
                <a:spcPct val="20000"/>
              </a:spcBef>
              <a:spcAft>
                <a:spcPts val="300"/>
              </a:spcAft>
            </a:pPr>
            <a:r>
              <a:rPr lang="ru-RU" sz="2200" b="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</a:rPr>
              <a:t/>
            </a:r>
            <a:br>
              <a:rPr lang="ru-RU" sz="2200" b="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633584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Всех обитателей уголка природы в детском саду можно подразделить на постоянных и временных. Первые живут в уголке круглый год (комнатные растения, вторые вносятся на короткое </a:t>
            </a:r>
            <a:r>
              <a:rPr lang="ru-RU" b="1" dirty="0" smtClean="0">
                <a:solidFill>
                  <a:srgbClr val="FF0000"/>
                </a:solidFill>
              </a:rPr>
              <a:t>время).</a:t>
            </a:r>
          </a:p>
          <a:p>
            <a:r>
              <a:rPr lang="ru-RU" b="1" dirty="0">
                <a:solidFill>
                  <a:srgbClr val="FF0000"/>
                </a:solidFill>
              </a:rPr>
              <a:t>Постоянные обитатели уголков природы в детском саду — комнатные растения.</a:t>
            </a:r>
          </a:p>
          <a:p>
            <a:r>
              <a:rPr lang="ru-RU" b="1" dirty="0">
                <a:solidFill>
                  <a:srgbClr val="FF0000"/>
                </a:solidFill>
              </a:rPr>
              <a:t>Они издавна украшали жилище человека. Одни из них обильно и долго цветут, другие имеют красивую листву, стебли их разнообразны (прямостоячие, лежачие, восходящие, вьющиеся и т. д.). </a:t>
            </a:r>
          </a:p>
          <a:p>
            <a:r>
              <a:rPr lang="ru-RU" b="1" dirty="0">
                <a:solidFill>
                  <a:srgbClr val="FF0000"/>
                </a:solidFill>
              </a:rPr>
              <a:t>Комнатные растения — ценный дидактический материал, они являются обязательными обитателями уголка природы. </a:t>
            </a:r>
            <a:endParaRPr lang="ru-RU" b="1" dirty="0" smtClean="0">
              <a:solidFill>
                <a:srgbClr val="FF0000"/>
              </a:solidFill>
            </a:endParaRPr>
          </a:p>
          <a:p>
            <a:endParaRPr lang="ru-RU" b="1" dirty="0">
              <a:solidFill>
                <a:srgbClr val="FF0000"/>
              </a:solidFill>
            </a:endParaRPr>
          </a:p>
          <a:p>
            <a:endParaRPr lang="ru-RU" dirty="0"/>
          </a:p>
          <a:p>
            <a:endParaRPr lang="ru-RU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212" y="3717032"/>
            <a:ext cx="4316413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547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z="1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000" dirty="0"/>
              <a:t>Временные обитатели уголка природы- это объекты, которые вносятся для наблюдений на непродолжительный отрезок </a:t>
            </a:r>
            <a:r>
              <a:rPr lang="ru-RU" sz="2000" dirty="0" smtClean="0"/>
              <a:t>времени</a:t>
            </a:r>
            <a:endParaRPr lang="ru-RU" sz="2000" dirty="0"/>
          </a:p>
          <a:p>
            <a:r>
              <a:rPr lang="ru-RU" sz="2000" dirty="0" smtClean="0"/>
              <a:t>Осенью</a:t>
            </a:r>
            <a:r>
              <a:rPr lang="ru-RU" sz="2000" dirty="0"/>
              <a:t>:</a:t>
            </a:r>
          </a:p>
          <a:p>
            <a:pPr marL="45720" indent="0">
              <a:buNone/>
            </a:pPr>
            <a:r>
              <a:rPr lang="ru-RU" sz="2000" dirty="0"/>
              <a:t>-Букеты осенних цветов в вазах;</a:t>
            </a:r>
          </a:p>
          <a:p>
            <a:pPr marL="45720" indent="0">
              <a:buNone/>
            </a:pPr>
            <a:r>
              <a:rPr lang="ru-RU" sz="2000" dirty="0"/>
              <a:t>-Цветущие растения цветника (астры, хризантемы, бархатцы)</a:t>
            </a:r>
          </a:p>
          <a:p>
            <a:pPr marL="45720" indent="0">
              <a:buNone/>
            </a:pPr>
            <a:r>
              <a:rPr lang="ru-RU" sz="2000" dirty="0"/>
              <a:t>-Поделки детей из природного материала 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07631"/>
            <a:ext cx="3024336" cy="2842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928" y="4007630"/>
            <a:ext cx="4703168" cy="284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358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z="1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/>
              <a:t>Зимой</a:t>
            </a:r>
            <a:r>
              <a:rPr lang="ru-RU" dirty="0" smtClean="0"/>
              <a:t>:</a:t>
            </a:r>
          </a:p>
          <a:p>
            <a:pPr marL="45720" indent="0">
              <a:buNone/>
            </a:pPr>
            <a:r>
              <a:rPr lang="ru-RU" dirty="0" smtClean="0"/>
              <a:t>-</a:t>
            </a:r>
            <a:r>
              <a:rPr lang="ru-RU" dirty="0"/>
              <a:t>Ящики с посадками (лук, овес, бобы и т. д)</a:t>
            </a:r>
          </a:p>
          <a:p>
            <a:pPr marL="45720" indent="0">
              <a:buNone/>
            </a:pPr>
            <a:r>
              <a:rPr lang="ru-RU" dirty="0"/>
              <a:t>-Ветки деревьев и кустов в вазах;</a:t>
            </a:r>
          </a:p>
          <a:p>
            <a:pPr marL="45720" indent="0">
              <a:buNone/>
            </a:pPr>
            <a:r>
              <a:rPr lang="ru-RU" dirty="0" smtClean="0"/>
              <a:t>-Икебаны, </a:t>
            </a:r>
            <a:r>
              <a:rPr lang="ru-RU" dirty="0"/>
              <a:t>поделки детей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4"/>
            <a:ext cx="3384376" cy="2564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005064"/>
            <a:ext cx="2520280" cy="2564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204146"/>
            <a:ext cx="3194050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678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sz="1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/>
              <a:t>Весной : </a:t>
            </a:r>
            <a:endParaRPr lang="ru-RU" dirty="0" smtClean="0"/>
          </a:p>
          <a:p>
            <a:r>
              <a:rPr lang="ru-RU" dirty="0" smtClean="0"/>
              <a:t>-</a:t>
            </a:r>
            <a:r>
              <a:rPr lang="ru-RU" dirty="0"/>
              <a:t>Ветки деревьев и кустарников в вазах;</a:t>
            </a:r>
          </a:p>
          <a:p>
            <a:pPr marL="45720" indent="0">
              <a:buNone/>
            </a:pPr>
            <a:r>
              <a:rPr lang="ru-RU" dirty="0"/>
              <a:t>-Ящики с рассадой;</a:t>
            </a:r>
          </a:p>
          <a:p>
            <a:pPr marL="45720" indent="0">
              <a:buNone/>
            </a:pPr>
            <a:r>
              <a:rPr lang="ru-RU" dirty="0"/>
              <a:t>-Букеты </a:t>
            </a:r>
            <a:r>
              <a:rPr lang="ru-RU" dirty="0" err="1"/>
              <a:t>разноцветущих</a:t>
            </a:r>
            <a:r>
              <a:rPr lang="ru-RU" dirty="0"/>
              <a:t> растений (верба, цветы)</a:t>
            </a:r>
          </a:p>
          <a:p>
            <a:pPr marL="45720" indent="0">
              <a:buNone/>
            </a:pPr>
            <a:r>
              <a:rPr lang="ru-RU" dirty="0"/>
              <a:t>Летом: букеты цветов в вазах</a:t>
            </a:r>
          </a:p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29130"/>
            <a:ext cx="2663825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429130"/>
            <a:ext cx="2232248" cy="314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429131"/>
            <a:ext cx="2662436" cy="314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814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239</TotalTime>
  <Words>425</Words>
  <Application>Microsoft Office PowerPoint</Application>
  <PresentationFormat>Экран (4:3)</PresentationFormat>
  <Paragraphs>51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Воздушный поток</vt:lpstr>
      <vt:lpstr>Старший воспитатель МБДОУ  детский сад «Родничок»                                          Иванова Ольга Викторовна</vt:lpstr>
      <vt:lpstr>В рамках деятельности дошкольного учреждения — это возможно путем создания разнообразных уголков природы в групповых помещениях.  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МДОУ детский сад Ласточка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Иванова О.В.</dc:creator>
  <cp:lastModifiedBy>Светлана</cp:lastModifiedBy>
  <cp:revision>24</cp:revision>
  <dcterms:created xsi:type="dcterms:W3CDTF">2021-01-12T09:48:31Z</dcterms:created>
  <dcterms:modified xsi:type="dcterms:W3CDTF">2021-01-25T07:37:44Z</dcterms:modified>
</cp:coreProperties>
</file>